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4A6C9A8-6A16-45C4-811F-B802A0FDAD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9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D05113-DE24-4253-95CF-09779AA8DF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0CAD9E-79CB-477C-ACD0-594EE7C90F6B}" type="slidenum">
              <a:rPr lang="en-US"/>
              <a:pPr/>
              <a:t>1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D43190-284E-4217-A37F-C49C50C1033C}" type="slidenum">
              <a:rPr lang="en-US"/>
              <a:pPr/>
              <a:t>2</a:t>
            </a:fld>
            <a:endParaRPr lang="en-US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914400"/>
            <a:ext cx="5867400" cy="25146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733800"/>
            <a:ext cx="60960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C8EDA09-3549-4730-B9B5-84159767ED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756A0-E164-4146-BD67-357E139593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609600"/>
            <a:ext cx="18859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5054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593F-37DA-4B0D-AE39-740A269E40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981200"/>
            <a:ext cx="2971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981200"/>
            <a:ext cx="2971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C300B0-3337-4076-ADBD-B7808ADD2E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590800" y="1981200"/>
            <a:ext cx="6096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DCA506-6E1D-493B-993D-548111900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F14D7-50E1-429A-9115-6FA6F3E6A2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4494F-7D52-471C-9B87-AE294CC87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B53A4-DB5F-427F-9373-B6ADDACAA5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E8E7-4FFA-4D97-B385-8B50029148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9E594-7816-4AAD-8D22-951B750186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F043D-3D2B-4E61-B723-2D99A868F8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07393-1C73-4276-B814-C614BE1A6A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8BB63-4BED-4DEA-9E25-27B9DDE5C4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D09785BC-CA36-4421-9230-C164EAFDDF3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xStyles>
    <p:titleStyle>
      <a:lvl1pPr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2pPr>
      <a:lvl3pPr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3pPr>
      <a:lvl4pPr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4pPr>
      <a:lvl5pPr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Handwriting" pitchFamily="1" charset="0"/>
          <a:ea typeface="MS Pゴシック" pitchFamily="-9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" charset="0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32.jpeg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8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838200"/>
            <a:ext cx="7772400" cy="1143000"/>
          </a:xfrm>
        </p:spPr>
        <p:txBody>
          <a:bodyPr/>
          <a:lstStyle/>
          <a:p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Why Does Toast Always Land Butter-Side Down?</a:t>
            </a:r>
            <a:endParaRPr lang="en-US" i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By: Bob Luke and Alex</a:t>
            </a:r>
          </a:p>
          <a:p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toast2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3810000" cy="285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90" name="Picture 18" descr="C:\Documents and Settings\Family\My Documents\My Pictures\super_mario_toa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76200"/>
            <a:ext cx="3030538" cy="3810000"/>
          </a:xfrm>
          <a:prstGeom prst="rect">
            <a:avLst/>
          </a:prstGeom>
          <a:noFill/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Second Test (1)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981200"/>
            <a:ext cx="6096000" cy="41148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2 Proportion Z Test</a:t>
            </a:r>
          </a:p>
          <a:p>
            <a:pPr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Assumptions:</a:t>
            </a:r>
          </a:p>
          <a:p>
            <a:pPr>
              <a:buFontTx/>
              <a:buNone/>
            </a:pPr>
            <a:r>
              <a:rPr lang="en-US" sz="2000" u="sng">
                <a:effectLst>
                  <a:outerShdw blurRad="38100" dist="38100" dir="2700000" algn="tl">
                    <a:srgbClr val="000000"/>
                  </a:outerShdw>
                </a:effectLst>
              </a:rPr>
              <a:t>State:</a:t>
            </a:r>
          </a:p>
          <a:p>
            <a:pPr>
              <a:buFontTx/>
              <a:buNone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SRS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371600" y="3489325"/>
            <a:ext cx="68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1.</a:t>
            </a:r>
          </a:p>
          <a:p>
            <a:pPr>
              <a:spcBef>
                <a:spcPct val="50000"/>
              </a:spcBef>
            </a:pPr>
            <a:r>
              <a:rPr lang="en-US" sz="2000"/>
              <a:t>2.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graphicFrame>
        <p:nvGraphicFramePr>
          <p:cNvPr id="61440" name="Object 0"/>
          <p:cNvGraphicFramePr>
            <a:graphicFrameLocks noChangeAspect="1"/>
          </p:cNvGraphicFramePr>
          <p:nvPr/>
        </p:nvGraphicFramePr>
        <p:xfrm>
          <a:off x="1746250" y="3962400"/>
          <a:ext cx="1460500" cy="412750"/>
        </p:xfrm>
        <a:graphic>
          <a:graphicData uri="http://schemas.openxmlformats.org/presentationml/2006/ole">
            <p:oleObj spid="_x0000_s61440" name="Equation" r:id="rId4" imgW="672840" imgH="190440" progId="Equation.COEE2">
              <p:embed/>
            </p:oleObj>
          </a:graphicData>
        </a:graphic>
      </p:graphicFrame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1752600" y="4311650"/>
          <a:ext cx="2093913" cy="412750"/>
        </p:xfrm>
        <a:graphic>
          <a:graphicData uri="http://schemas.openxmlformats.org/presentationml/2006/ole">
            <p:oleObj spid="_x0000_s61441" name="Equation" r:id="rId5" imgW="965160" imgH="190440" progId="Equation.COEE2">
              <p:embed/>
            </p:oleObj>
          </a:graphicData>
        </a:graphic>
      </p:graphicFrame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1752600" y="4648200"/>
          <a:ext cx="1516063" cy="412750"/>
        </p:xfrm>
        <a:graphic>
          <a:graphicData uri="http://schemas.openxmlformats.org/presentationml/2006/ole">
            <p:oleObj spid="_x0000_s61442" name="Equation" r:id="rId6" imgW="698400" imgH="190440" progId="Equation.COEE2">
              <p:embed/>
            </p:oleObj>
          </a:graphicData>
        </a:graphic>
      </p:graphicFrame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1752600" y="4997450"/>
          <a:ext cx="2205038" cy="412750"/>
        </p:xfrm>
        <a:graphic>
          <a:graphicData uri="http://schemas.openxmlformats.org/presentationml/2006/ole">
            <p:oleObj spid="_x0000_s61443" name="Equation" r:id="rId7" imgW="1015920" imgH="190440" progId="Equation.COEE2">
              <p:embed/>
            </p:oleObj>
          </a:graphicData>
        </a:graphic>
      </p:graphicFrame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4419600" y="3108325"/>
            <a:ext cx="3276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u="sng"/>
              <a:t>Check:</a:t>
            </a:r>
          </a:p>
          <a:p>
            <a:pPr>
              <a:spcBef>
                <a:spcPct val="50000"/>
              </a:spcBef>
            </a:pPr>
            <a:r>
              <a:rPr lang="en-US" sz="2000"/>
              <a:t>Confirmed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4114800" y="3565525"/>
            <a:ext cx="68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1.</a:t>
            </a:r>
          </a:p>
          <a:p>
            <a:pPr>
              <a:spcBef>
                <a:spcPct val="50000"/>
              </a:spcBef>
            </a:pPr>
            <a:r>
              <a:rPr lang="en-US" sz="2000"/>
              <a:t>2.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4559300" y="4067175"/>
          <a:ext cx="2755900" cy="412750"/>
        </p:xfrm>
        <a:graphic>
          <a:graphicData uri="http://schemas.openxmlformats.org/presentationml/2006/ole">
            <p:oleObj spid="_x0000_s61444" name="Equation" r:id="rId8" imgW="1269720" imgH="190440" progId="Equation.COEE2">
              <p:embed/>
            </p:oleObj>
          </a:graphicData>
        </a:graphic>
      </p:graphicFrame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4572000" y="4387850"/>
          <a:ext cx="2701925" cy="412750"/>
        </p:xfrm>
        <a:graphic>
          <a:graphicData uri="http://schemas.openxmlformats.org/presentationml/2006/ole">
            <p:oleObj spid="_x0000_s61445" name="Equation" r:id="rId9" imgW="1244520" imgH="190440" progId="Equation.COEE2">
              <p:embed/>
            </p:oleObj>
          </a:graphicData>
        </a:graphic>
      </p:graphicFrame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4591050" y="4724400"/>
          <a:ext cx="2343150" cy="412750"/>
        </p:xfrm>
        <a:graphic>
          <a:graphicData uri="http://schemas.openxmlformats.org/presentationml/2006/ole">
            <p:oleObj spid="_x0000_s61446" name="Equation" r:id="rId10" imgW="1079280" imgH="190440" progId="Equation.COEE2">
              <p:embed/>
            </p:oleObj>
          </a:graphicData>
        </a:graphic>
      </p:graphicFrame>
      <p:graphicFrame>
        <p:nvGraphicFramePr>
          <p:cNvPr id="61447" name="Object 7"/>
          <p:cNvGraphicFramePr>
            <a:graphicFrameLocks noChangeAspect="1"/>
          </p:cNvGraphicFramePr>
          <p:nvPr/>
        </p:nvGraphicFramePr>
        <p:xfrm>
          <a:off x="4591050" y="5073650"/>
          <a:ext cx="2343150" cy="412750"/>
        </p:xfrm>
        <a:graphic>
          <a:graphicData uri="http://schemas.openxmlformats.org/presentationml/2006/ole">
            <p:oleObj spid="_x0000_s61447" name="Equation" r:id="rId11" imgW="1079280" imgH="190440" progId="Equation.COEE2">
              <p:embed/>
            </p:oleObj>
          </a:graphicData>
        </a:graphic>
      </p:graphicFrame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3429000" y="5499100"/>
          <a:ext cx="1752600" cy="977900"/>
        </p:xfrm>
        <a:graphic>
          <a:graphicData uri="http://schemas.openxmlformats.org/presentationml/2006/ole">
            <p:oleObj spid="_x0000_s61448" name="Equation" r:id="rId12" imgW="7743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18" name="Picture 22" descr="C:\Documents and Settings\Family\My Documents\My Pictures\toast4.jpg"/>
          <p:cNvPicPr>
            <a:picLocks noChangeAspect="1" noChangeArrowheads="1"/>
          </p:cNvPicPr>
          <p:nvPr/>
        </p:nvPicPr>
        <p:blipFill>
          <a:blip r:embed="rId3" cstate="print"/>
          <a:srcRect l="8122" t="3911" r="6599" b="5482"/>
          <a:stretch>
            <a:fillRect/>
          </a:stretch>
        </p:blipFill>
        <p:spPr bwMode="auto">
          <a:xfrm>
            <a:off x="7315200" y="146050"/>
            <a:ext cx="1676400" cy="1530350"/>
          </a:xfrm>
          <a:prstGeom prst="rect">
            <a:avLst/>
          </a:prstGeom>
          <a:noFill/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Second Test (2)</a:t>
            </a:r>
          </a:p>
        </p:txBody>
      </p:sp>
      <p:graphicFrame>
        <p:nvGraphicFramePr>
          <p:cNvPr id="62464" name="Object 0"/>
          <p:cNvGraphicFramePr>
            <a:graphicFrameLocks noChangeAspect="1"/>
          </p:cNvGraphicFramePr>
          <p:nvPr/>
        </p:nvGraphicFramePr>
        <p:xfrm>
          <a:off x="438150" y="1676400"/>
          <a:ext cx="4514850" cy="1376363"/>
        </p:xfrm>
        <a:graphic>
          <a:graphicData uri="http://schemas.openxmlformats.org/presentationml/2006/ole">
            <p:oleObj spid="_x0000_s62464" name="Equation" r:id="rId4" imgW="2082600" imgH="634680" progId="Equation.COEE2">
              <p:embed/>
            </p:oleObj>
          </a:graphicData>
        </a:graphic>
      </p:graphicFrame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828800" y="1524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2438400" y="1524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1219200" y="2286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981200" y="2286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5410200" y="1905000"/>
          <a:ext cx="2916238" cy="412750"/>
        </p:xfrm>
        <a:graphic>
          <a:graphicData uri="http://schemas.openxmlformats.org/presentationml/2006/ole">
            <p:oleObj spid="_x0000_s62465" name="Equation" r:id="rId5" imgW="1346040" imgH="190440" progId="Equation.COEE2">
              <p:embed/>
            </p:oleObj>
          </a:graphicData>
        </a:graphic>
      </p:graphicFrame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754188" y="3505200"/>
          <a:ext cx="1293812" cy="357188"/>
        </p:xfrm>
        <a:graphic>
          <a:graphicData uri="http://schemas.openxmlformats.org/presentationml/2006/ole">
            <p:oleObj spid="_x0000_s62466" name="Equation" r:id="rId6" imgW="596880" imgH="164880" progId="Equation.COEE2">
              <p:embed/>
            </p:oleObj>
          </a:graphicData>
        </a:graphic>
      </p:graphicFrame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533400" y="2819400"/>
            <a:ext cx="78486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 </a:t>
            </a: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fail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to reject Ho in favor of Ha because the p-value of .1508                We have sufficient evidence that the probability of the toast buttered with ½ tbsp falling face down is equal to the probability of the toast buttered with 1 tbsp falling face down.</a:t>
            </a:r>
          </a:p>
        </p:txBody>
      </p:sp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838200" y="4876800"/>
          <a:ext cx="7010400" cy="1004888"/>
        </p:xfrm>
        <a:graphic>
          <a:graphicData uri="http://schemas.openxmlformats.org/presentationml/2006/ole">
            <p:oleObj spid="_x0000_s62467" name="Equation" r:id="rId7" imgW="3276360" imgH="469800" progId="Equation.COEE2">
              <p:embed/>
            </p:oleObj>
          </a:graphicData>
        </a:graphic>
      </p:graphicFrame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4191000" y="4876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3505200" y="4876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2667000" y="4876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1447800" y="5105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5" name="Text Box 19"/>
          <p:cNvSpPr txBox="1">
            <a:spLocks noChangeArrowheads="1"/>
          </p:cNvSpPr>
          <p:nvPr/>
        </p:nvSpPr>
        <p:spPr bwMode="auto">
          <a:xfrm>
            <a:off x="838200" y="5105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6" name="Text Box 20"/>
          <p:cNvSpPr txBox="1">
            <a:spLocks noChangeArrowheads="1"/>
          </p:cNvSpPr>
          <p:nvPr/>
        </p:nvSpPr>
        <p:spPr bwMode="auto">
          <a:xfrm>
            <a:off x="5029200" y="4876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5317" name="Text Box 21"/>
          <p:cNvSpPr txBox="1">
            <a:spLocks noChangeArrowheads="1"/>
          </p:cNvSpPr>
          <p:nvPr/>
        </p:nvSpPr>
        <p:spPr bwMode="auto">
          <a:xfrm>
            <a:off x="457200" y="5730875"/>
            <a:ext cx="822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We are 95% confident that the difference between proportions of ½ tbsp and 1 tbsp of butter is between -.3841 and .1174.</a:t>
            </a:r>
          </a:p>
        </p:txBody>
      </p:sp>
      <p:pic>
        <p:nvPicPr>
          <p:cNvPr id="55319" name="Picture 23" descr="C:\Documents and Settings\Family\My Documents\My Pictures\toast4.jpg"/>
          <p:cNvPicPr>
            <a:picLocks noChangeAspect="1" noChangeArrowheads="1"/>
          </p:cNvPicPr>
          <p:nvPr/>
        </p:nvPicPr>
        <p:blipFill>
          <a:blip r:embed="rId3" cstate="print"/>
          <a:srcRect l="8122" t="3911" r="6599" b="5482"/>
          <a:stretch>
            <a:fillRect/>
          </a:stretch>
        </p:blipFill>
        <p:spPr bwMode="auto">
          <a:xfrm>
            <a:off x="152400" y="152400"/>
            <a:ext cx="1676400" cy="153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C:\Documents and Settings\Family\My Documents\My Pictures\gav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33600" cy="1697038"/>
          </a:xfrm>
          <a:prstGeom prst="rect">
            <a:avLst/>
          </a:prstGeom>
          <a:noFill/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7315200" cy="1143000"/>
          </a:xfrm>
        </p:spPr>
        <p:txBody>
          <a:bodyPr/>
          <a:lstStyle/>
          <a:p>
            <a:r>
              <a:rPr lang="en-US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Ultimate Conclusion.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7315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laws of physics aren’t kidding, and if your buttered toast falls to the floor, there’s about a 50% chance that it will be ruined. There is also a 50% chance you’ll still get to enjoy your buttered toast if you live by the 5 second rule. Also, spreading more butter won’t worsen your chances </a:t>
            </a:r>
            <a:b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of the toast landing butter side</a:t>
            </a:r>
            <a:b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down.</a:t>
            </a:r>
          </a:p>
        </p:txBody>
      </p:sp>
      <p:pic>
        <p:nvPicPr>
          <p:cNvPr id="56325" name="Picture 5" descr="C:\Documents and Settings\Family\My Documents\My Pictures\gav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5160963"/>
            <a:ext cx="2133600" cy="1697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C:\Documents and Settings\Family\My Documents\My Pictures\toast5.gif"/>
          <p:cNvPicPr>
            <a:picLocks noChangeAspect="1" noChangeArrowheads="1"/>
          </p:cNvPicPr>
          <p:nvPr/>
        </p:nvPicPr>
        <p:blipFill>
          <a:blip r:embed="rId2"/>
          <a:srcRect l="13333" t="13611" r="15556" b="7788"/>
          <a:stretch>
            <a:fillRect/>
          </a:stretch>
        </p:blipFill>
        <p:spPr bwMode="auto">
          <a:xfrm>
            <a:off x="0" y="0"/>
            <a:ext cx="2895600" cy="2286000"/>
          </a:xfrm>
          <a:prstGeom prst="rect">
            <a:avLst/>
          </a:prstGeom>
          <a:noFill/>
        </p:spPr>
      </p:pic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609600"/>
            <a:ext cx="7315200" cy="1143000"/>
          </a:xfrm>
        </p:spPr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Possible Bias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981200"/>
            <a:ext cx="6096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Some possible forms of bias that may have affected the results were: </a:t>
            </a:r>
          </a:p>
          <a:p>
            <a:pPr lvl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butter was never exactly 1 tbsp. Or ½ tbsp.</a:t>
            </a:r>
          </a:p>
          <a:p>
            <a:pPr lvl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2 different toasters were used</a:t>
            </a:r>
          </a:p>
          <a:p>
            <a:pPr lvl="1"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Environmental conditions because the experiment was done outdoors</a:t>
            </a:r>
          </a:p>
        </p:txBody>
      </p:sp>
      <p:pic>
        <p:nvPicPr>
          <p:cNvPr id="57348" name="Picture 4" descr="C:\Documents and Settings\Family\My Documents\My Pictures\toast5.gif"/>
          <p:cNvPicPr>
            <a:picLocks noChangeAspect="1" noChangeArrowheads="1"/>
          </p:cNvPicPr>
          <p:nvPr/>
        </p:nvPicPr>
        <p:blipFill>
          <a:blip r:embed="rId2"/>
          <a:srcRect l="13333" t="13611" r="15556" b="7788"/>
          <a:stretch>
            <a:fillRect/>
          </a:stretch>
        </p:blipFill>
        <p:spPr bwMode="auto">
          <a:xfrm>
            <a:off x="0" y="4572000"/>
            <a:ext cx="2895600" cy="2286000"/>
          </a:xfrm>
          <a:prstGeom prst="rect">
            <a:avLst/>
          </a:prstGeom>
          <a:noFill/>
        </p:spPr>
      </p:pic>
      <p:pic>
        <p:nvPicPr>
          <p:cNvPr id="57350" name="Picture 6" descr="C:\Documents and Settings\Family\My Documents\My Pictures\toast5.gif"/>
          <p:cNvPicPr>
            <a:picLocks noChangeAspect="1" noChangeArrowheads="1"/>
          </p:cNvPicPr>
          <p:nvPr/>
        </p:nvPicPr>
        <p:blipFill>
          <a:blip r:embed="rId2"/>
          <a:srcRect l="13333" t="13611" r="15556" b="7788"/>
          <a:stretch>
            <a:fillRect/>
          </a:stretch>
        </p:blipFill>
        <p:spPr bwMode="auto">
          <a:xfrm>
            <a:off x="0" y="2286000"/>
            <a:ext cx="28956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Myth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905000"/>
            <a:ext cx="3733800" cy="4114800"/>
          </a:xfrm>
        </p:spPr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When any given buttered slice of toast slides off a plate, counter, or right off the table, it will disappointingly land butter side down.</a:t>
            </a:r>
          </a:p>
        </p:txBody>
      </p:sp>
      <p:pic>
        <p:nvPicPr>
          <p:cNvPr id="40966" name="Picture 6" descr="toast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2057400"/>
            <a:ext cx="3962400" cy="3473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Objective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34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Find statistical evidence to suggest that basic laws of physics are in fact incorrect, and as stated by the myth, buttered toast will most likely land butter side down.</a:t>
            </a:r>
          </a:p>
        </p:txBody>
      </p:sp>
      <p:pic>
        <p:nvPicPr>
          <p:cNvPr id="46085" name="Picture 5" descr="C:\Documents and Settings\Family\My Documents\My Pictures\brea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362200"/>
            <a:ext cx="3657600" cy="280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5" descr="I:\IMG0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6788"/>
          </a:xfrm>
          <a:prstGeom prst="rect">
            <a:avLst/>
          </a:prstGeom>
          <a:noFill/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Process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2057400"/>
            <a:ext cx="6096000" cy="4114800"/>
          </a:xfrm>
          <a:effectLst>
            <a:outerShdw dist="45791" dir="3378596" algn="ctr" rotWithShape="0">
              <a:schemeClr val="bg1"/>
            </a:outerShdw>
          </a:effectLst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Toast 60 pieces of bread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Butter 30 randomly selected with one tbsp, other 30 with ½ tbsp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In two separate tests, use carefully constructed rig to flip each piece in the exact same way every time and record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I:\IMG00023.jpg"/>
          <p:cNvPicPr>
            <a:picLocks noChangeAspect="1" noChangeArrowheads="1"/>
          </p:cNvPicPr>
          <p:nvPr/>
        </p:nvPicPr>
        <p:blipFill>
          <a:blip r:embed="rId2"/>
          <a:srcRect t="13637" b="14772"/>
          <a:stretch>
            <a:fillRect/>
          </a:stretch>
        </p:blipFill>
        <p:spPr bwMode="auto">
          <a:xfrm>
            <a:off x="1828800" y="3657600"/>
            <a:ext cx="5486400" cy="3200400"/>
          </a:xfrm>
          <a:prstGeom prst="rect">
            <a:avLst/>
          </a:prstGeom>
          <a:noFill/>
        </p:spPr>
      </p:pic>
      <p:pic>
        <p:nvPicPr>
          <p:cNvPr id="49155" name="Picture 3" descr="I:\IMG00021.jpg"/>
          <p:cNvPicPr>
            <a:picLocks noChangeAspect="1" noChangeArrowheads="1"/>
          </p:cNvPicPr>
          <p:nvPr/>
        </p:nvPicPr>
        <p:blipFill>
          <a:blip r:embed="rId3"/>
          <a:srcRect l="9091" t="9087" r="16364" b="16374"/>
          <a:stretch>
            <a:fillRect/>
          </a:stretch>
        </p:blipFill>
        <p:spPr bwMode="auto">
          <a:xfrm>
            <a:off x="0" y="0"/>
            <a:ext cx="4572000" cy="3659188"/>
          </a:xfrm>
          <a:prstGeom prst="rect">
            <a:avLst/>
          </a:prstGeom>
          <a:noFill/>
        </p:spPr>
      </p:pic>
      <p:pic>
        <p:nvPicPr>
          <p:cNvPr id="49156" name="Picture 4" descr="I:\IMG000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657600"/>
          </a:xfrm>
          <a:prstGeom prst="rect">
            <a:avLst/>
          </a:prstGeom>
          <a:noFill/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14600"/>
            <a:ext cx="8839200" cy="2133600"/>
          </a:xfrm>
        </p:spPr>
        <p:txBody>
          <a:bodyPr/>
          <a:lstStyle/>
          <a:p>
            <a:pPr algn="ctr"/>
            <a:r>
              <a:rPr lang="en-US" sz="6600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Rig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I:\IMG0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78163"/>
            <a:ext cx="4724400" cy="3779837"/>
          </a:xfrm>
          <a:prstGeom prst="rect">
            <a:avLst/>
          </a:prstGeom>
          <a:noFill/>
        </p:spPr>
      </p:pic>
      <p:pic>
        <p:nvPicPr>
          <p:cNvPr id="50179" name="Picture 3" descr="I:\IMG00019.jpg"/>
          <p:cNvPicPr>
            <a:picLocks noChangeAspect="1" noChangeArrowheads="1"/>
          </p:cNvPicPr>
          <p:nvPr/>
        </p:nvPicPr>
        <p:blipFill>
          <a:blip r:embed="rId3"/>
          <a:srcRect l="15277" t="15262" r="20834" b="16673"/>
          <a:stretch>
            <a:fillRect/>
          </a:stretch>
        </p:blipFill>
        <p:spPr bwMode="auto">
          <a:xfrm>
            <a:off x="4724400" y="3090863"/>
            <a:ext cx="4419600" cy="3767137"/>
          </a:xfrm>
          <a:prstGeom prst="rect">
            <a:avLst/>
          </a:prstGeom>
          <a:noFill/>
        </p:spPr>
      </p:pic>
      <p:pic>
        <p:nvPicPr>
          <p:cNvPr id="50180" name="Picture 4" descr="I:\IMG00020.jpg"/>
          <p:cNvPicPr>
            <a:picLocks noChangeAspect="1" noChangeArrowheads="1"/>
          </p:cNvPicPr>
          <p:nvPr/>
        </p:nvPicPr>
        <p:blipFill>
          <a:blip r:embed="rId4"/>
          <a:srcRect l="10170" t="22031" r="22034" b="25829"/>
          <a:stretch>
            <a:fillRect/>
          </a:stretch>
        </p:blipFill>
        <p:spPr bwMode="auto">
          <a:xfrm>
            <a:off x="1981200" y="0"/>
            <a:ext cx="5105400" cy="3140075"/>
          </a:xfrm>
          <a:prstGeom prst="rect">
            <a:avLst/>
          </a:prstGeom>
          <a:noFill/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8077200" cy="1447800"/>
          </a:xfrm>
        </p:spPr>
        <p:txBody>
          <a:bodyPr/>
          <a:lstStyle/>
          <a:p>
            <a:pPr algn="ctr"/>
            <a:r>
              <a:rPr lang="en-US" sz="6600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Bread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Data</a:t>
            </a:r>
          </a:p>
        </p:txBody>
      </p:sp>
      <p:graphicFrame>
        <p:nvGraphicFramePr>
          <p:cNvPr id="58368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1828800"/>
          <a:ext cx="7239000" cy="4886325"/>
        </p:xfrm>
        <a:graphic>
          <a:graphicData uri="http://schemas.openxmlformats.org/presentationml/2006/ole">
            <p:oleObj spid="_x0000_s58368" name="Chart" r:id="rId3" imgW="6096333" imgH="4115229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40" name="Picture 16" descr="C:\Documents and Settings\Family\My Documents\My Pictures\toast2.jpg"/>
          <p:cNvPicPr>
            <a:picLocks noChangeAspect="1" noChangeArrowheads="1"/>
          </p:cNvPicPr>
          <p:nvPr/>
        </p:nvPicPr>
        <p:blipFill>
          <a:blip r:embed="rId3"/>
          <a:srcRect l="275" b="11884"/>
          <a:stretch>
            <a:fillRect/>
          </a:stretch>
        </p:blipFill>
        <p:spPr bwMode="auto">
          <a:xfrm>
            <a:off x="82550" y="76200"/>
            <a:ext cx="2355850" cy="2362200"/>
          </a:xfrm>
          <a:prstGeom prst="rect">
            <a:avLst/>
          </a:prstGeom>
          <a:noFill/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First Test (1)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81200"/>
            <a:ext cx="6096000" cy="4114800"/>
          </a:xfrm>
        </p:spPr>
        <p:txBody>
          <a:bodyPr/>
          <a:lstStyle/>
          <a:p>
            <a:pPr marL="609600" indent="-609600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1 Proportion Z Test</a:t>
            </a:r>
          </a:p>
          <a:p>
            <a:pPr marL="609600" indent="-609600">
              <a:buFontTx/>
              <a:buNone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Assumptions:</a:t>
            </a:r>
          </a:p>
          <a:p>
            <a:pPr marL="609600" indent="-609600">
              <a:buFontTx/>
              <a:buNone/>
            </a:pPr>
            <a:r>
              <a:rPr lang="en-US" sz="2400" u="sng">
                <a:effectLst>
                  <a:outerShdw blurRad="38100" dist="38100" dir="2700000" algn="tl">
                    <a:srgbClr val="000000"/>
                  </a:outerShdw>
                </a:effectLst>
              </a:rPr>
              <a:t>State:</a:t>
            </a: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buFontTx/>
              <a:buNone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SRS</a:t>
            </a:r>
          </a:p>
          <a:p>
            <a:pPr marL="609600" indent="-609600">
              <a:buFontTx/>
              <a:buAutoNum type="arabicPeriod"/>
            </a:pP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buFontTx/>
              <a:buAutoNum type="arabicPeriod"/>
            </a:pP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9392" name="Object 0"/>
          <p:cNvGraphicFramePr>
            <a:graphicFrameLocks noChangeAspect="1"/>
          </p:cNvGraphicFramePr>
          <p:nvPr/>
        </p:nvGraphicFramePr>
        <p:xfrm>
          <a:off x="1828800" y="4006850"/>
          <a:ext cx="1295400" cy="412750"/>
        </p:xfrm>
        <a:graphic>
          <a:graphicData uri="http://schemas.openxmlformats.org/presentationml/2006/ole">
            <p:oleObj spid="_x0000_s59392" name="Equation" r:id="rId4" imgW="596880" imgH="190440" progId="Equation.COEE2">
              <p:embed/>
            </p:oleObj>
          </a:graphicData>
        </a:graphic>
      </p:graphicFrame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1828800" y="4394200"/>
          <a:ext cx="1905000" cy="482600"/>
        </p:xfrm>
        <a:graphic>
          <a:graphicData uri="http://schemas.openxmlformats.org/presentationml/2006/ole">
            <p:oleObj spid="_x0000_s59393" name="Equation" r:id="rId5" imgW="901440" imgH="228600" progId="Equation.COEE2">
              <p:embed/>
            </p:oleObj>
          </a:graphicData>
        </a:graphic>
      </p:graphicFrame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1447800" y="3505200"/>
            <a:ext cx="68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1.</a:t>
            </a:r>
          </a:p>
          <a:p>
            <a:pPr>
              <a:spcBef>
                <a:spcPct val="50000"/>
              </a:spcBef>
            </a:pPr>
            <a:r>
              <a:rPr lang="en-US" sz="2000"/>
              <a:t>2.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4724400" y="32004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u="sng"/>
              <a:t>Check: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Confirmed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/>
              <a:t> 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419600" y="3733800"/>
            <a:ext cx="685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1.</a:t>
            </a:r>
          </a:p>
          <a:p>
            <a:pPr>
              <a:spcBef>
                <a:spcPct val="50000"/>
              </a:spcBef>
            </a:pPr>
            <a:r>
              <a:rPr lang="en-US" sz="2000"/>
              <a:t>2.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4800600" y="4235450"/>
          <a:ext cx="2782888" cy="412750"/>
        </p:xfrm>
        <a:graphic>
          <a:graphicData uri="http://schemas.openxmlformats.org/presentationml/2006/ole">
            <p:oleObj spid="_x0000_s59394" name="Equation" r:id="rId6" imgW="1282680" imgH="190440" progId="Equation.COEE2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4841875" y="4616450"/>
          <a:ext cx="2700338" cy="412750"/>
        </p:xfrm>
        <a:graphic>
          <a:graphicData uri="http://schemas.openxmlformats.org/presentationml/2006/ole">
            <p:oleObj spid="_x0000_s59395" name="Equation" r:id="rId7" imgW="1244520" imgH="190440" progId="Equation.COEE2">
              <p:embed/>
            </p:oleObj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3446463" y="5181600"/>
          <a:ext cx="1735137" cy="412750"/>
        </p:xfrm>
        <a:graphic>
          <a:graphicData uri="http://schemas.openxmlformats.org/presentationml/2006/ole">
            <p:oleObj spid="_x0000_s59396" name="Equation" r:id="rId8" imgW="799920" imgH="190440" progId="Equation.COEE2">
              <p:embed/>
            </p:oleObj>
          </a:graphicData>
        </a:graphic>
      </p:graphicFrame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3276600" y="5541963"/>
          <a:ext cx="2057400" cy="477837"/>
        </p:xfrm>
        <a:graphic>
          <a:graphicData uri="http://schemas.openxmlformats.org/presentationml/2006/ole">
            <p:oleObj spid="_x0000_s59397" name="Equation" r:id="rId9" imgW="87624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63" name="Picture 15" descr="C:\Documents and Settings\Family\My Documents\My Pictures\toast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038600"/>
            <a:ext cx="2552700" cy="1917700"/>
          </a:xfrm>
          <a:prstGeom prst="rect">
            <a:avLst/>
          </a:prstGeom>
          <a:noFill/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The First Test (2)</a:t>
            </a:r>
          </a:p>
        </p:txBody>
      </p:sp>
      <p:graphicFrame>
        <p:nvGraphicFramePr>
          <p:cNvPr id="60416" name="Object 0"/>
          <p:cNvGraphicFramePr>
            <a:graphicFrameLocks noChangeAspect="1"/>
          </p:cNvGraphicFramePr>
          <p:nvPr/>
        </p:nvGraphicFramePr>
        <p:xfrm>
          <a:off x="533400" y="1752600"/>
          <a:ext cx="3330575" cy="1376363"/>
        </p:xfrm>
        <a:graphic>
          <a:graphicData uri="http://schemas.openxmlformats.org/presentationml/2006/ole">
            <p:oleObj spid="_x0000_s60416" name="Equation" r:id="rId4" imgW="1536480" imgH="634680" progId="Equation.COEE2">
              <p:embed/>
            </p:oleObj>
          </a:graphicData>
        </a:graphic>
      </p:graphicFrame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447800" y="1600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4343400" y="1981200"/>
          <a:ext cx="2971800" cy="412750"/>
        </p:xfrm>
        <a:graphic>
          <a:graphicData uri="http://schemas.openxmlformats.org/presentationml/2006/ole">
            <p:oleObj spid="_x0000_s60417" name="Equation" r:id="rId5" imgW="1371600" imgH="190440" progId="Equation.COEE2">
              <p:embed/>
            </p:oleObj>
          </a:graphicData>
        </a:graphic>
      </p:graphicFrame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2058988" y="3733800"/>
          <a:ext cx="1293812" cy="357188"/>
        </p:xfrm>
        <a:graphic>
          <a:graphicData uri="http://schemas.openxmlformats.org/presentationml/2006/ole">
            <p:oleObj spid="_x0000_s60418" name="Equation" r:id="rId6" imgW="596880" imgH="164880" progId="Equation.COEE2">
              <p:embed/>
            </p:oleObj>
          </a:graphicData>
        </a:graphic>
      </p:graphicFrame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838200" y="3048000"/>
            <a:ext cx="78486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 </a:t>
            </a: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fail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to reject Ho in favor of Ha because the p-value of .6972                We have sufficient evidence that the probability of the buttered toast falling face down is equal to .5.</a:t>
            </a:r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1730375" y="4799013"/>
          <a:ext cx="4540250" cy="963612"/>
        </p:xfrm>
        <a:graphic>
          <a:graphicData uri="http://schemas.openxmlformats.org/presentationml/2006/ole">
            <p:oleObj spid="_x0000_s60419" name="Equation" r:id="rId7" imgW="2095200" imgH="444240" progId="Equation.COEE2">
              <p:embed/>
            </p:oleObj>
          </a:graphicData>
        </a:graphic>
      </p:graphicFrame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762000" y="5791200"/>
            <a:ext cx="822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We are 95% confident that the probability of the buttered toast falling face down is between .3404 and .5929.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1752600" y="49530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2895600" y="4800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3657600" y="4800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^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ght Balloons">
  <a:themeElements>
    <a:clrScheme name="Bright Balloons 1">
      <a:dk1>
        <a:srgbClr val="808080"/>
      </a:dk1>
      <a:lt1>
        <a:srgbClr val="FFFF00"/>
      </a:lt1>
      <a:dk2>
        <a:srgbClr val="2D315E"/>
      </a:dk2>
      <a:lt2>
        <a:srgbClr val="FFFF00"/>
      </a:lt2>
      <a:accent1>
        <a:srgbClr val="A43433"/>
      </a:accent1>
      <a:accent2>
        <a:srgbClr val="4E5684"/>
      </a:accent2>
      <a:accent3>
        <a:srgbClr val="ADADB6"/>
      </a:accent3>
      <a:accent4>
        <a:srgbClr val="DADA00"/>
      </a:accent4>
      <a:accent5>
        <a:srgbClr val="CFAEAD"/>
      </a:accent5>
      <a:accent6>
        <a:srgbClr val="464D77"/>
      </a:accent6>
      <a:hlink>
        <a:srgbClr val="E5A254"/>
      </a:hlink>
      <a:folHlink>
        <a:srgbClr val="EC84DB"/>
      </a:folHlink>
    </a:clrScheme>
    <a:fontScheme name="Bright Balloons">
      <a:majorFont>
        <a:latin typeface="Lucida Handwriting"/>
        <a:ea typeface="MS Pゴシック"/>
        <a:cs typeface=""/>
      </a:majorFont>
      <a:minorFont>
        <a:latin typeface="Arial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right Balloons 1">
        <a:dk1>
          <a:srgbClr val="808080"/>
        </a:dk1>
        <a:lt1>
          <a:srgbClr val="FFFF00"/>
        </a:lt1>
        <a:dk2>
          <a:srgbClr val="2D315E"/>
        </a:dk2>
        <a:lt2>
          <a:srgbClr val="FFFF00"/>
        </a:lt2>
        <a:accent1>
          <a:srgbClr val="A43433"/>
        </a:accent1>
        <a:accent2>
          <a:srgbClr val="4E5684"/>
        </a:accent2>
        <a:accent3>
          <a:srgbClr val="ADADB6"/>
        </a:accent3>
        <a:accent4>
          <a:srgbClr val="DADA00"/>
        </a:accent4>
        <a:accent5>
          <a:srgbClr val="CFAEAD"/>
        </a:accent5>
        <a:accent6>
          <a:srgbClr val="464D77"/>
        </a:accent6>
        <a:hlink>
          <a:srgbClr val="E5A254"/>
        </a:hlink>
        <a:folHlink>
          <a:srgbClr val="EC84D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HD:Applications:Office 2004 for Mac Test Drive:Templates:Presentations:Designs:Bright Balloons</Template>
  <TotalTime>379</TotalTime>
  <Words>447</Words>
  <Application>Microsoft PowerPoint</Application>
  <PresentationFormat>On-screen Show (4:3)</PresentationFormat>
  <Paragraphs>66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ＭＳ Ｐゴシック</vt:lpstr>
      <vt:lpstr>Lucida Handwriting</vt:lpstr>
      <vt:lpstr>MS Pゴシック</vt:lpstr>
      <vt:lpstr>Times</vt:lpstr>
      <vt:lpstr>Trebuchet MS</vt:lpstr>
      <vt:lpstr>Bright Balloons</vt:lpstr>
      <vt:lpstr>Microsoft Graph 2000 Chart</vt:lpstr>
      <vt:lpstr>CorelEquation 12 Equation</vt:lpstr>
      <vt:lpstr>Microsoft Equation 3.0</vt:lpstr>
      <vt:lpstr>Why Does Toast Always Land Butter-Side Down?</vt:lpstr>
      <vt:lpstr>The Myth</vt:lpstr>
      <vt:lpstr>The Objective</vt:lpstr>
      <vt:lpstr>The Process</vt:lpstr>
      <vt:lpstr>The Rig</vt:lpstr>
      <vt:lpstr>The Bread</vt:lpstr>
      <vt:lpstr>The Data</vt:lpstr>
      <vt:lpstr>The First Test (1)</vt:lpstr>
      <vt:lpstr>The First Test (2)</vt:lpstr>
      <vt:lpstr>The Second Test (1)</vt:lpstr>
      <vt:lpstr>The Second Test (2)</vt:lpstr>
      <vt:lpstr>The Ultimate Conclusion.</vt:lpstr>
      <vt:lpstr>The Possible Bias</vt:lpstr>
    </vt:vector>
  </TitlesOfParts>
  <Company>Office 2004 Test Drive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Does Toast Always Land Butter-Side Down?</dc:title>
  <dc:creator>Office 2004 Test Drive User</dc:creator>
  <cp:lastModifiedBy>Lauren Senske</cp:lastModifiedBy>
  <cp:revision>7</cp:revision>
  <dcterms:created xsi:type="dcterms:W3CDTF">2008-01-15T00:22:01Z</dcterms:created>
  <dcterms:modified xsi:type="dcterms:W3CDTF">2008-01-18T15:49:39Z</dcterms:modified>
</cp:coreProperties>
</file>